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Montserrat Light"/>
      <p:regular r:id="rId31"/>
      <p:bold r:id="rId32"/>
      <p:italic r:id="rId33"/>
      <p:boldItalic r:id="rId34"/>
    </p:embeddedFont>
    <p:embeddedFont>
      <p:font typeface="Montserrat ExtraLigh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Light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Ligh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Light-bold.fntdata"/><Relationship Id="rId13" Type="http://schemas.openxmlformats.org/officeDocument/2006/relationships/slide" Target="slides/slide8.xml"/><Relationship Id="rId35" Type="http://schemas.openxmlformats.org/officeDocument/2006/relationships/font" Target="fonts/MontserratExtraLight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Light-boldItalic.fntdata"/><Relationship Id="rId15" Type="http://schemas.openxmlformats.org/officeDocument/2006/relationships/font" Target="fonts/MontserratSemiBold-regular.fntdata"/><Relationship Id="rId37" Type="http://schemas.openxmlformats.org/officeDocument/2006/relationships/font" Target="fonts/MontserratExtraLigh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ExtraLight-bold.fntdata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38" Type="http://schemas.openxmlformats.org/officeDocument/2006/relationships/font" Target="fonts/MontserratExtraLight-boldItalic.fntdata"/><Relationship Id="rId19" Type="http://schemas.openxmlformats.org/officeDocument/2006/relationships/font" Target="fonts/Roboto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ac7dd7a0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ac7dd7a0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ac7dd7a0a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ac7dd7a0a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ac7dd7a0af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ac7dd7a0a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ac7dd7a0af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ac7dd7a0af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ac7dd7a0a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ac7dd7a0a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ac7dd7a0af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ac7dd7a0af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ac7dd7a0af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ac7dd7a0af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ac7dd7a0af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ac7dd7a0af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ac7dd7a0af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ac7dd7a0af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9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10.png"/><Relationship Id="rId16" Type="http://schemas.openxmlformats.org/officeDocument/2006/relationships/image" Target="../media/image12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9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10.png"/><Relationship Id="rId16" Type="http://schemas.openxmlformats.org/officeDocument/2006/relationships/image" Target="../media/image12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436275" y="329025"/>
            <a:ext cx="392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32</a:t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60" name="Google Shape;60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3" name="Google Shape;63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5039600" y="1949850"/>
            <a:ext cx="34800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revolución del audio digital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/>
        </p:nvSpPr>
        <p:spPr>
          <a:xfrm>
            <a:off x="320400" y="1251825"/>
            <a:ext cx="3990000" cy="3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latin typeface="Montserrat"/>
                <a:ea typeface="Montserrat"/>
                <a:cs typeface="Montserrat"/>
                <a:sym typeface="Montserrat"/>
              </a:rPr>
              <a:t>Se dice por ahí que el internet todo lo que toca lo transforma y no es la excepción para los formatos de audio. En este episodio hablamos acerca de la transformación que ha sufrido el formato de audio debido a la digitalización. 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latin typeface="Montserrat"/>
                <a:ea typeface="Montserrat"/>
                <a:cs typeface="Montserrat"/>
                <a:sym typeface="Montserrat"/>
              </a:rPr>
              <a:t>Para ello nos acompaña un invitado experto en la materia: Alfredo Sánchez, Sales Account Director de Acast México, quien nos comparte qué es lo que está sucediendo con el audio digital, el potencial que tiene para las marcas y el futuro que viene para este medio. 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F1F1F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20275" y="370725"/>
            <a:ext cx="432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EPISODIO 32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revolución del audio digital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3" name="Google Shape;73;p14"/>
          <p:cNvCxnSpPr/>
          <p:nvPr/>
        </p:nvCxnSpPr>
        <p:spPr>
          <a:xfrm>
            <a:off x="4572000" y="1305375"/>
            <a:ext cx="0" cy="3439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74" name="Google Shape;74;p14"/>
          <p:cNvGrpSpPr/>
          <p:nvPr/>
        </p:nvGrpSpPr>
        <p:grpSpPr>
          <a:xfrm>
            <a:off x="0" y="4702625"/>
            <a:ext cx="9162875" cy="440875"/>
            <a:chOff x="0" y="4702625"/>
            <a:chExt cx="9162875" cy="440875"/>
          </a:xfrm>
        </p:grpSpPr>
        <p:pic>
          <p:nvPicPr>
            <p:cNvPr id="75" name="Google Shape;75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4702625"/>
              <a:ext cx="9144000" cy="44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4"/>
            <p:cNvPicPr preferRelativeResize="0"/>
            <p:nvPr/>
          </p:nvPicPr>
          <p:blipFill rotWithShape="1">
            <a:blip r:embed="rId4">
              <a:alphaModFix/>
            </a:blip>
            <a:srcRect b="19460" l="0" r="0" t="22152"/>
            <a:stretch/>
          </p:blipFill>
          <p:spPr>
            <a:xfrm>
              <a:off x="124275" y="4745800"/>
              <a:ext cx="681147" cy="39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4"/>
            <p:cNvPicPr preferRelativeResize="0"/>
            <p:nvPr/>
          </p:nvPicPr>
          <p:blipFill rotWithShape="1">
            <a:blip r:embed="rId4">
              <a:alphaModFix/>
            </a:blip>
            <a:srcRect b="1344" l="0" r="0" t="84747"/>
            <a:stretch/>
          </p:blipFill>
          <p:spPr>
            <a:xfrm>
              <a:off x="6872150" y="4763775"/>
              <a:ext cx="2290725" cy="318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14"/>
          <p:cNvSpPr txBox="1"/>
          <p:nvPr/>
        </p:nvSpPr>
        <p:spPr>
          <a:xfrm>
            <a:off x="4833600" y="1803750"/>
            <a:ext cx="38091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Puntos clave de este episodio:</a:t>
            </a: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 importancia de los podcast en  la actualidad.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Potencial del podcast en las empresas.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Potencial de esta herramienta.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513600" y="563700"/>
            <a:ext cx="8116800" cy="35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“Puedo consumir contenido sin estar viendo fijamente una pantalla y eso es un gran 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escape</a:t>
            </a:r>
            <a:r>
              <a:rPr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5529900" y="3921350"/>
            <a:ext cx="34413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Alfredo Sánchez </a:t>
            </a: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Acast México | </a:t>
            </a: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Sales Account Director</a:t>
            </a: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2532150" y="282600"/>
            <a:ext cx="4564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24275" y="2154225"/>
            <a:ext cx="3834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072625" y="2228025"/>
            <a:ext cx="2550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Fruto del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aumento del consumo de audio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 en dispositivos digitales. 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9969866">
            <a:off x="403132" y="1627244"/>
            <a:ext cx="719030" cy="71904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3314388" y="2902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9900FF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211350" y="794475"/>
            <a:ext cx="2854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 podcast es una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evolución del audio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donde este se adapta al usuario.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591575" y="3645700"/>
            <a:ext cx="3360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Y al aumento de la necesidad de ser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multitask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 en la vida diaria. Podemos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escuchar mientras hacemos otra cosa.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9969866">
            <a:off x="1737582" y="2943131"/>
            <a:ext cx="719030" cy="71904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4952475" y="4261300"/>
            <a:ext cx="3785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4844" y="109025"/>
            <a:ext cx="4773007" cy="36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513600" y="563700"/>
            <a:ext cx="8116800" cy="35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“En audio digital puedes hacer cosas que 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quizá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no puedas hacer en otros 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medios,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es 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decir,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yo te puedo contar algo en audio que tal vez en video 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tomaría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más</a:t>
            </a:r>
            <a:r>
              <a:rPr b="1"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tiempo</a:t>
            </a:r>
            <a:r>
              <a:rPr lang="e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5529900" y="3921350"/>
            <a:ext cx="34413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Alfredo Sánchez  </a:t>
            </a:r>
            <a:r>
              <a:rPr lang="e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Acast México | </a:t>
            </a: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Sales Account Director</a:t>
            </a: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2532150" y="282600"/>
            <a:ext cx="4564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5296400" y="577275"/>
            <a:ext cx="329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Requiere menos producción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 que un recurso audiovisual y le da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total libertad al usuario 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de dónde, cuándo y cómo escucharlo, a diferencia de la radio.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7101782">
            <a:off x="3723748" y="603292"/>
            <a:ext cx="1017896" cy="101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286575" y="484875"/>
            <a:ext cx="3297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Así como con el contenido de video,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no es necesario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pertenecer a una empresa para poder comenzar a crear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contenido de calidad. 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54925" y="2534125"/>
            <a:ext cx="3360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En este tipo de formatos la calidad del contenido es lo más importante para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mantener a la audiencia conectada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10172842">
            <a:off x="266790" y="1598944"/>
            <a:ext cx="806518" cy="80651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4952475" y="4261300"/>
            <a:ext cx="3785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95908" y="1801863"/>
            <a:ext cx="3684639" cy="245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00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2532150" y="282600"/>
            <a:ext cx="4564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3946725" y="3544875"/>
            <a:ext cx="42105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Hacer contenido  desde estrategia de empresa no es necesariamente hacer anuncios, por ello podemos hacer publicidad sin necesidad de vender, ¿cómo?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Dando valor a nuestros oyentes. 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072625" y="2075625"/>
            <a:ext cx="255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9969866">
            <a:off x="456157" y="1044244"/>
            <a:ext cx="719030" cy="71904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3314388" y="2902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9900FF"/>
              </a:solidFill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80600" y="559375"/>
            <a:ext cx="2666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¿Qué tipo de podcast escucha mi buyer persona?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399300" y="2402925"/>
            <a:ext cx="291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Existen muchas oportunidades donde las empresas pueden comenzar a crear contenidos por ser un  formato no tan saturado.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110117">
            <a:off x="3257894" y="1831646"/>
            <a:ext cx="623431" cy="7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1325850" y="1255188"/>
            <a:ext cx="2915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Pregunta esencial para poder saber por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dónde puedo comenzar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 a captar audiencias.</a:t>
            </a: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3156900" y="169250"/>
            <a:ext cx="283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9900FF"/>
                </a:solidFill>
              </a:rPr>
              <a:t>Las empresas y el </a:t>
            </a:r>
            <a:r>
              <a:rPr b="1" lang="es" sz="1600">
                <a:solidFill>
                  <a:srgbClr val="9900FF"/>
                </a:solidFill>
              </a:rPr>
              <a:t>podcast</a:t>
            </a:r>
            <a:r>
              <a:rPr b="1" lang="es" sz="1600">
                <a:solidFill>
                  <a:srgbClr val="9900FF"/>
                </a:solidFill>
              </a:rPr>
              <a:t> </a:t>
            </a:r>
            <a:endParaRPr b="1" sz="1600">
              <a:solidFill>
                <a:srgbClr val="9900FF"/>
              </a:solidFill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8468028">
            <a:off x="2116744" y="2899630"/>
            <a:ext cx="1755062" cy="1755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dea" id="145" name="Google Shape;145;p19"/>
          <p:cNvPicPr preferRelativeResize="0"/>
          <p:nvPr/>
        </p:nvPicPr>
        <p:blipFill rotWithShape="1">
          <a:blip r:embed="rId6">
            <a:alphaModFix/>
          </a:blip>
          <a:srcRect b="7705" l="18355" r="18132" t="12365"/>
          <a:stretch/>
        </p:blipFill>
        <p:spPr>
          <a:xfrm>
            <a:off x="5308100" y="465350"/>
            <a:ext cx="3575594" cy="3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823" r="0" t="0"/>
          <a:stretch/>
        </p:blipFill>
        <p:spPr>
          <a:xfrm>
            <a:off x="0" y="-225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235075" y="282100"/>
            <a:ext cx="2651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 podcast permite a los usuarios</a:t>
            </a:r>
            <a:r>
              <a:rPr b="1"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aprender y profundizar conocimientos dentro de cualquier tipo de temática</a:t>
            </a: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5664900" y="545400"/>
            <a:ext cx="3479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 una </a:t>
            </a: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vía de </a:t>
            </a:r>
            <a:r>
              <a:rPr b="1"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aprendizaje muy cómoda, </a:t>
            </a: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 permite a los usuarios adquirir conocimientos </a:t>
            </a:r>
            <a:r>
              <a:rPr b="1"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cuando y donde quieran</a:t>
            </a: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e incluso mientras hacen otras actividades.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124275" y="2879725"/>
            <a:ext cx="29787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300"/>
              </a:spcAft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uede ayudar a las compañías a </a:t>
            </a:r>
            <a:r>
              <a:rPr b="1"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ampliar su red de contactos </a:t>
            </a: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 partners, ya que al invitar a especialistas o expertos en el ámbito a tu canal, permite </a:t>
            </a:r>
            <a:r>
              <a:rPr b="1"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ganar más credibilidad </a:t>
            </a: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 confianza por parte de los oyentes.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4436275" y="329025"/>
            <a:ext cx="392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32</a:t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66" name="Google Shape;166;p2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69" name="Google Shape;169;p21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 txBox="1"/>
          <p:nvPr/>
        </p:nvSpPr>
        <p:spPr>
          <a:xfrm>
            <a:off x="5039600" y="1741175"/>
            <a:ext cx="34800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revolución del audio digital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